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312" r:id="rId2"/>
    <p:sldId id="289" r:id="rId3"/>
    <p:sldId id="290" r:id="rId4"/>
    <p:sldId id="291" r:id="rId5"/>
    <p:sldId id="292" r:id="rId6"/>
    <p:sldId id="294" r:id="rId7"/>
    <p:sldId id="295" r:id="rId8"/>
    <p:sldId id="296" r:id="rId9"/>
    <p:sldId id="298" r:id="rId10"/>
    <p:sldId id="293" r:id="rId11"/>
    <p:sldId id="299" r:id="rId12"/>
    <p:sldId id="300" r:id="rId13"/>
    <p:sldId id="304" r:id="rId14"/>
    <p:sldId id="303" r:id="rId15"/>
    <p:sldId id="306" r:id="rId16"/>
    <p:sldId id="307" r:id="rId17"/>
    <p:sldId id="308" r:id="rId18"/>
    <p:sldId id="302" r:id="rId19"/>
    <p:sldId id="301" r:id="rId20"/>
    <p:sldId id="305" r:id="rId21"/>
    <p:sldId id="297" r:id="rId22"/>
    <p:sldId id="310" r:id="rId23"/>
    <p:sldId id="287" r:id="rId24"/>
    <p:sldId id="3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FFE1E1"/>
    <a:srgbClr val="FFCCCC"/>
    <a:srgbClr val="D9F3E4"/>
    <a:srgbClr val="FFFF66"/>
    <a:srgbClr val="9966FF"/>
    <a:srgbClr val="4D7AD3"/>
    <a:srgbClr val="873AC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67463" autoAdjust="0"/>
  </p:normalViewPr>
  <p:slideViewPr>
    <p:cSldViewPr snapToGrid="0">
      <p:cViewPr>
        <p:scale>
          <a:sx n="81" d="100"/>
          <a:sy n="81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1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61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0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25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7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0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6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3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1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8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561AC0E-7195-4ACF-AA0A-5E2923A987F7}"/>
              </a:ext>
            </a:extLst>
          </p:cNvPr>
          <p:cNvSpPr txBox="1">
            <a:spLocks/>
          </p:cNvSpPr>
          <p:nvPr/>
        </p:nvSpPr>
        <p:spPr>
          <a:xfrm>
            <a:off x="1532585" y="2099256"/>
            <a:ext cx="10446251" cy="19447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sz="8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ЛЕПО ПОНАШАЊЕ</a:t>
            </a:r>
            <a:endParaRPr lang="en-US" sz="4400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14253EE-4FA2-4843-BE27-C7D5B08FFB81}"/>
              </a:ext>
            </a:extLst>
          </p:cNvPr>
          <p:cNvSpPr txBox="1">
            <a:spLocks/>
          </p:cNvSpPr>
          <p:nvPr/>
        </p:nvSpPr>
        <p:spPr>
          <a:xfrm>
            <a:off x="1531636" y="5422008"/>
            <a:ext cx="9325254" cy="1054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C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Драгана ДИМИТРИЈЕВИЋ</a:t>
            </a:r>
          </a:p>
          <a:p>
            <a:pPr marL="0" indent="0" algn="ctr">
              <a:buNone/>
            </a:pPr>
            <a:r>
              <a:rPr lang="sr-Cyrl-C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ОШ “Васа Пелагић” Падеж - Крвавица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5510" y="3638485"/>
            <a:ext cx="2622968" cy="14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4619" y="3844739"/>
            <a:ext cx="1827529" cy="132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kvir za tekst 7"/>
          <p:cNvSpPr txBox="1"/>
          <p:nvPr/>
        </p:nvSpPr>
        <p:spPr>
          <a:xfrm>
            <a:off x="1906072" y="450761"/>
            <a:ext cx="9569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ПРИМЕР ДОБРЕ УЧИТЕЉСКЕ ПРАКСЕ </a:t>
            </a:r>
          </a:p>
          <a:p>
            <a:pPr algn="ctr"/>
            <a:r>
              <a:rPr lang="sr-Cyrl-RS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У КАТЕГОРИЈИ ПРОЈЕКТНА НАСТАВА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862" y="2034862"/>
            <a:ext cx="9955369" cy="2137892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РЕАЛИЗАЦИЈА ПРОЈЕКТА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83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0120" y="611230"/>
            <a:ext cx="1554072" cy="702415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час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1210614"/>
            <a:ext cx="4813182" cy="5164428"/>
          </a:xfrm>
        </p:spPr>
        <p:txBody>
          <a:bodyPr/>
          <a:lstStyle/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избор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изучавање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разговор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пројекту и активностима које га прате;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планирање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израде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пројекта;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разговор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општим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његовом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значају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394" y="0"/>
            <a:ext cx="47896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34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0120" y="611230"/>
            <a:ext cx="1554072" cy="702415"/>
          </a:xfrm>
        </p:spPr>
        <p:txBody>
          <a:bodyPr>
            <a:normAutofit/>
          </a:bodyPr>
          <a:lstStyle/>
          <a:p>
            <a:r>
              <a:rPr lang="sr-Cyrl-RS" b="1" dirty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b="1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час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-218941"/>
            <a:ext cx="8915400" cy="6593983"/>
          </a:xfrm>
        </p:spPr>
        <p:txBody>
          <a:bodyPr/>
          <a:lstStyle/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sr-Cyrl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читање приче Артура Шопенхауера „Бодљикаво прасе“;</a:t>
            </a: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разговор о причи;</a:t>
            </a: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разговор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породици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осмишљавање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кроз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драмски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наступ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примера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породици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цртање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примера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породици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400" y="2437903"/>
            <a:ext cx="2424205" cy="21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9313" y="4726546"/>
            <a:ext cx="2424205" cy="21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263" y="3126406"/>
            <a:ext cx="5022762" cy="36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51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0120" y="611230"/>
            <a:ext cx="1554072" cy="702415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час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1" y="224860"/>
            <a:ext cx="9555039" cy="1883572"/>
          </a:xfrm>
        </p:spPr>
        <p:txBody>
          <a:bodyPr/>
          <a:lstStyle/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разговор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подсећање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одељенска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бојење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цртежа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позитивним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примерима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651" y="2108432"/>
            <a:ext cx="2025562" cy="23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939" y="2064439"/>
            <a:ext cx="1909585" cy="22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783" y="2048933"/>
            <a:ext cx="1895279" cy="22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3040" y="2048934"/>
            <a:ext cx="1874915" cy="22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634" y="4371934"/>
            <a:ext cx="1969595" cy="24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439" y="4414273"/>
            <a:ext cx="1920449" cy="24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695" y="4416603"/>
            <a:ext cx="1925453" cy="24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3040" y="4384451"/>
            <a:ext cx="1874915" cy="24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298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5505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876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1601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1476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17430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2059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85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0120" y="611230"/>
            <a:ext cx="1554072" cy="702415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час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1197734"/>
            <a:ext cx="4787917" cy="5177307"/>
          </a:xfrm>
        </p:spPr>
        <p:txBody>
          <a:bodyPr/>
          <a:lstStyle/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разговор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продавници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основу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</a:t>
            </a:r>
            <a:r>
              <a:rPr lang="sr-Cyrl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личног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искуства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одлазак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продавницу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разговор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реализованој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посети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807" y="-21085"/>
            <a:ext cx="4941194" cy="68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07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7589" y="188890"/>
            <a:ext cx="5022760" cy="1716110"/>
          </a:xfrm>
        </p:spPr>
        <p:txBody>
          <a:bodyPr>
            <a:norm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У продавници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96" y="117450"/>
            <a:ext cx="4681688" cy="34608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96" y="3694255"/>
            <a:ext cx="4681688" cy="30872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9" y="1379865"/>
            <a:ext cx="5834495" cy="5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6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52316" y="188890"/>
            <a:ext cx="4031088" cy="815662"/>
          </a:xfrm>
        </p:spPr>
        <p:txBody>
          <a:bodyPr>
            <a:norm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У продавници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39" y="2095726"/>
            <a:ext cx="6650711" cy="4625114"/>
          </a:xfrm>
          <a:prstGeom prst="rect">
            <a:avLst/>
          </a:prstGeom>
        </p:spPr>
      </p:pic>
      <p:pic>
        <p:nvPicPr>
          <p:cNvPr id="7" name="Čuvar mesta za sadržaj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8410"/>
            <a:ext cx="5278409" cy="39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96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83" y="0"/>
            <a:ext cx="10772343" cy="77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69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0120" y="611230"/>
            <a:ext cx="1554072" cy="702415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час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1184856"/>
            <a:ext cx="4455532" cy="5190186"/>
          </a:xfrm>
        </p:spPr>
        <p:txBody>
          <a:bodyPr/>
          <a:lstStyle/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разговор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позоришту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музеју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симулација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присуства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позоришној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гледање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дигиталној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учионици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68" y="0"/>
            <a:ext cx="4980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156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0120" y="611230"/>
            <a:ext cx="1554072" cy="702415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час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1171976"/>
            <a:ext cx="8915400" cy="5203065"/>
          </a:xfrm>
        </p:spPr>
        <p:txBody>
          <a:bodyPr>
            <a:normAutofit/>
          </a:bodyPr>
          <a:lstStyle/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паноа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изложба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фотографија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процена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резултата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презентовање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родитељима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6790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125012" y="459353"/>
            <a:ext cx="10087936" cy="1305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пројекта:  </a:t>
            </a:r>
          </a:p>
          <a:p>
            <a:pPr marL="0" indent="0">
              <a:buNone/>
            </a:pPr>
            <a:r>
              <a:rPr lang="sr-Cyrl-RS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Лепо понашање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adržaj 2"/>
          <p:cNvSpPr txBox="1">
            <a:spLocks/>
          </p:cNvSpPr>
          <p:nvPr/>
        </p:nvSpPr>
        <p:spPr>
          <a:xfrm>
            <a:off x="2122864" y="2466308"/>
            <a:ext cx="10087936" cy="130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Циљ пројекта:  </a:t>
            </a:r>
          </a:p>
          <a:p>
            <a:pPr marL="0" indent="0">
              <a:buFont typeface="Wingdings 3" charset="2"/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Усвајање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Čuvar mesta za sadržaj 2"/>
          <p:cNvSpPr txBox="1">
            <a:spLocks/>
          </p:cNvSpPr>
          <p:nvPr/>
        </p:nvSpPr>
        <p:spPr>
          <a:xfrm>
            <a:off x="2122864" y="4423897"/>
            <a:ext cx="10087936" cy="130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Трајање и време реализације:  </a:t>
            </a:r>
          </a:p>
          <a:p>
            <a:pPr marL="0" indent="0">
              <a:buFont typeface="Wingdings 3" charset="2"/>
              <a:buNone/>
            </a:pPr>
            <a:r>
              <a:rPr lang="sr-Cyrl-R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часова – септембар и октобар 2019.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3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807" y="-1"/>
            <a:ext cx="5497278" cy="7329705"/>
          </a:xfrm>
        </p:spPr>
      </p:pic>
    </p:spTree>
    <p:extLst>
      <p:ext uri="{BB962C8B-B14F-4D97-AF65-F5344CB8AC3E}">
        <p14:creationId xmlns:p14="http://schemas.microsoft.com/office/powerpoint/2010/main" val="1533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125012" y="656823"/>
            <a:ext cx="10087936" cy="2047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Вредновање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самовредновање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вреднују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чиме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били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задовољни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Самопроцена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учешћу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сарадњи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другарима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одраслима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стваралачким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185117" y="3247093"/>
            <a:ext cx="86202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sr-Cyrl-R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Упитник за ученике: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учествовао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пројекту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R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Сарађивао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друговима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другарицама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R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Научио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R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Свидело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18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48609"/>
              </p:ext>
            </p:extLst>
          </p:nvPr>
        </p:nvGraphicFramePr>
        <p:xfrm>
          <a:off x="2859114" y="1149441"/>
          <a:ext cx="8804433" cy="3830586"/>
        </p:xfrm>
        <a:graphic>
          <a:graphicData uri="http://schemas.openxmlformats.org/drawingml/2006/table">
            <a:tbl>
              <a:tblPr firstRow="1" bandRow="1"/>
              <a:tblGrid>
                <a:gridCol w="643943"/>
                <a:gridCol w="4752301"/>
                <a:gridCol w="1107583"/>
                <a:gridCol w="1171977"/>
                <a:gridCol w="1128629"/>
              </a:tblGrid>
              <a:tr h="108347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endParaRPr lang="sr-Cyrl-R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ПРОЦЕНА ОД СТРАНЕ УЧЕНИКА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FF"/>
                    </a:solidFill>
                  </a:tcPr>
                </a:tc>
              </a:tr>
              <a:tr h="6725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</a:t>
                      </a:r>
                      <a:r>
                        <a:rPr lang="sr-Cyrl-R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сам учествовао/ла у пројекту.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</a:tr>
              <a:tr h="6725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Сарађивао/ла сам са друговима и другарицама.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</a:tr>
              <a:tr h="6725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Научило/ла</a:t>
                      </a:r>
                      <a:r>
                        <a:rPr lang="sr-Cyrl-R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сам ново правило лепог понашања.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</a:tr>
              <a:tr h="6725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Свидело ми се.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550" y="1340513"/>
            <a:ext cx="6397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3258" y="1337338"/>
            <a:ext cx="6762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1479" y="1337338"/>
            <a:ext cx="622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0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990189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2421228" y="2438613"/>
            <a:ext cx="7804597" cy="25908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sr-Cyrl-CS" b="1" dirty="0" smtClean="0">
                <a:latin typeface="Comic Sans MS" panose="030F0702030302020204" pitchFamily="66" charset="0"/>
              </a:rPr>
              <a:t>Драгана Димитријевић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sr-Cyrl-CS" b="1" dirty="0" smtClean="0">
                <a:latin typeface="Comic Sans MS" panose="030F0702030302020204" pitchFamily="66" charset="0"/>
              </a:rPr>
              <a:t>ОШ “Васа Пелагић” Крвавица</a:t>
            </a:r>
          </a:p>
          <a:p>
            <a:pPr algn="ctr">
              <a:buFont typeface="Wingdings 2" panose="05020102010507070707" pitchFamily="18" charset="2"/>
              <a:buNone/>
            </a:pPr>
            <a:endParaRPr lang="sr-Cyrl-CS" b="1" dirty="0" smtClean="0"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sr-Cyrl-C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контакт:</a:t>
            </a:r>
            <a:endParaRPr lang="en-U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sr-Latn-CS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draganasasilovac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@gmail.com</a:t>
            </a:r>
            <a:endParaRPr lang="sr-Cyrl-C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3791"/>
            <a:ext cx="12195834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83192"/>
            <a:ext cx="8911687" cy="66377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Исходи: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888638"/>
            <a:ext cx="9602788" cy="5950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језик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buClr>
                <a:srgbClr val="00B0F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учтиво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учествује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вођеном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слободном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разговору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F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обликује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усмену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поруку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служећи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одговарајућим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речима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F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бира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користи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одговарајуће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говору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F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учествује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сценском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извођењу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текста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F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правилно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културно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слуша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саговорнике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Clr>
                <a:srgbClr val="FF000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препозна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искаже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радост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тугу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бес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уважавајући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друге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000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равовремено и примерено ситуацији иска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е своје основне животне потребе за храном, водом и одласком у тоалет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000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онаша тако да уважава различитости својих вршњака и других људи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000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ридржава се договорених правила понашања у школи и прихвата последице ако их прекрши;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арађује са вршњацима у заједничким активностима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0000"/>
              </a:buClr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чува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своју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школску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имовину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других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160466"/>
            <a:ext cx="8911687" cy="66377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Исходи: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901517"/>
            <a:ext cx="9602788" cy="5950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Ликовна култура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B05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црта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различитим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подлогама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форматима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папира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5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користи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материјал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прибор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складу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инструкцијама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5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преведе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једноставне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појмове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ликовни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5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изрази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материјалом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техником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избору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своје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замисли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доживљаје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утиске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сећања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опажања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5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изрази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познате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појмове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мимиком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покретом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звука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5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повеже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одабрану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културе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њеном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наменом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00B05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поштује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облачења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приликом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посете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установама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културе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b="1" dirty="0" smtClean="0">
                <a:ln>
                  <a:solidFill>
                    <a:schemeClr val="tx1"/>
                  </a:solidFill>
                </a:ln>
                <a:solidFill>
                  <a:srgbClr val="873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Музичка култура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873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873A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873AC0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поштује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договорена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слушању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музике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160466"/>
            <a:ext cx="8911687" cy="66377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Исходи: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1043176"/>
            <a:ext cx="9602788" cy="4572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Физичко и здравствено васпитање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RS" sz="2400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9A05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поштује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просторима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вежбање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9A05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поштује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мере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безбедности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током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вежбања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9A05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одговорно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односи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објектима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справама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реквизитима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прострима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вежбање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9A05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поштује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игре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9A05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навија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фер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бодри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учеснике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игри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buClr>
                <a:srgbClr val="FF9A05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прихвати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сопствену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победу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пораз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9A05"/>
              </a:buCl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уредно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одлаже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своје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ствари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након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вежбања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14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125012" y="781328"/>
            <a:ext cx="10087936" cy="1305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 пројекта: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одељенски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adržaj 2"/>
          <p:cNvSpPr txBox="1">
            <a:spLocks/>
          </p:cNvSpPr>
          <p:nvPr/>
        </p:nvSpPr>
        <p:spPr>
          <a:xfrm>
            <a:off x="2122864" y="3226161"/>
            <a:ext cx="10087936" cy="294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Улога ИКТ-а у пројекту:</a:t>
            </a:r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штампање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материјала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коришћење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фото-апарата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фотографисање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реализације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пребацивање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фотографија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рачунар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89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270456"/>
            <a:ext cx="8911687" cy="72121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Активности наставника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991673"/>
            <a:ext cx="9602788" cy="5866327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помаже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одређивању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циља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планирању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планира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припрема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материјал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организује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даје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упутства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координира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подстиче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мотивише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ученике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изради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ликовних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радова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подстиче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ученике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сарадњу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сарађује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трговцима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циљу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организовања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посете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ученике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посету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подстиче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примењују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разговара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посети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ствара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услове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израду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паноа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помаже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вреднују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добијене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резултате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представља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08647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270456"/>
            <a:ext cx="8911687" cy="72121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Активности ученика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1094705"/>
            <a:ext cx="9602788" cy="5763296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учествују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планирању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израде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сарађују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другим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ученицима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реализацији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посматрају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описују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особа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окружења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самостално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проналазе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информације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осмишљавају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кроз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драмски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наступ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представљају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примере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ликовно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представљају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примере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осмишљавају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израђују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тему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Лепо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понашање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припремају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изложбу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фотографија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B0F0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процењују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добијене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резултате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92718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125012" y="781328"/>
            <a:ext cx="10087936" cy="1305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Укључивање окружења: 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трговци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локалног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маркета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adržaj 2"/>
          <p:cNvSpPr txBox="1">
            <a:spLocks/>
          </p:cNvSpPr>
          <p:nvPr/>
        </p:nvSpPr>
        <p:spPr>
          <a:xfrm>
            <a:off x="2122864" y="2369714"/>
            <a:ext cx="9326454" cy="1481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Улога родитеља: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долазак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презентацију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Čuvar mesta za sadržaj 2"/>
          <p:cNvSpPr txBox="1">
            <a:spLocks/>
          </p:cNvSpPr>
          <p:nvPr/>
        </p:nvSpPr>
        <p:spPr>
          <a:xfrm>
            <a:off x="2133595" y="4041820"/>
            <a:ext cx="9326454" cy="1481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Потребни ресурси: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фото-апарат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мобилни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рачунар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штампач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37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čak">
  <a:themeElements>
    <a:clrScheme name="Skala sivih tonov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č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</TotalTime>
  <Words>829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Tračak</vt:lpstr>
      <vt:lpstr>PowerPoint Presentation</vt:lpstr>
      <vt:lpstr>PowerPoint Presentation</vt:lpstr>
      <vt:lpstr>Исходи:</vt:lpstr>
      <vt:lpstr>Исходи:</vt:lpstr>
      <vt:lpstr>Исходи:</vt:lpstr>
      <vt:lpstr>PowerPoint Presentation</vt:lpstr>
      <vt:lpstr>Активности наставника</vt:lpstr>
      <vt:lpstr>Активности ученика</vt:lpstr>
      <vt:lpstr>PowerPoint Presentation</vt:lpstr>
      <vt:lpstr>РЕАЛИЗАЦИЈА ПРОЈЕКТА</vt:lpstr>
      <vt:lpstr>1. час</vt:lpstr>
      <vt:lpstr>2. час</vt:lpstr>
      <vt:lpstr>3. час</vt:lpstr>
      <vt:lpstr>4. час</vt:lpstr>
      <vt:lpstr>У продавници</vt:lpstr>
      <vt:lpstr>У продавници</vt:lpstr>
      <vt:lpstr>PowerPoint Presentation</vt:lpstr>
      <vt:lpstr>5. час</vt:lpstr>
      <vt:lpstr>6. час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2019-03-15T09:37:56Z</dcterms:created>
  <dcterms:modified xsi:type="dcterms:W3CDTF">2020-06-22T10:39:24Z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2018-08-20T21:31:52.5878850Z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